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0" d="100"/>
          <a:sy n="100" d="100"/>
        </p:scale>
        <p:origin x="1248"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927276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739159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796115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342899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7699158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1/28/2024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246778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1/28/2024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2000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1/28/2024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499781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01515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752632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1963977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190C97C-0095-2443-AC12-FA4CBA4ACD4D}"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44883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47060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190C97C-0095-2443-AC12-FA4CBA4ACD4D}"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285322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8505957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032001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328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25260102"/>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89621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86088586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1/28/2024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86146861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707886"/>
          </a:xfrm>
          <a:prstGeom prst="rect">
            <a:avLst/>
          </a:prstGeom>
          <a:noFill/>
        </p:spPr>
        <p:txBody>
          <a:bodyPr wrap="square" lIns="91440" tIns="45720" rIns="91440" bIns="45720" rtlCol="0" anchor="t">
            <a:spAutoFit/>
          </a:bodyPr>
          <a:lstStyle/>
          <a:p>
            <a:r>
              <a:rPr lang="en-US" sz="2000" b="1" dirty="0">
                <a:solidFill>
                  <a:schemeClr val="bg2"/>
                </a:solidFill>
                <a:latin typeface="Baskerville Old Face" panose="02020602080505020303" pitchFamily="18" charset="0"/>
                <a:ea typeface="SF Pro" pitchFamily="2" charset="0"/>
                <a:cs typeface="SF Pro" pitchFamily="2" charset="0"/>
              </a:rPr>
              <a:t>ONWUKA OBINNA</a:t>
            </a:r>
          </a:p>
          <a:p>
            <a:r>
              <a:rPr lang="en-US" sz="2000" b="1" dirty="0">
                <a:solidFill>
                  <a:schemeClr val="bg2"/>
                </a:solidFill>
                <a:latin typeface="Baskerville Old Face" panose="02020602080505020303" pitchFamily="18" charset="0"/>
                <a:ea typeface="SF Pro" pitchFamily="2" charset="0"/>
                <a:cs typeface="SF Pro" pitchFamily="2" charset="0"/>
              </a:rPr>
              <a:t>JANUARY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4687888" cy="4899025"/>
          </a:xfrm>
          <a:prstGeom prst="rect">
            <a:avLst/>
          </a:prstGeom>
        </p:spPr>
        <p:txBody>
          <a:bodyPr/>
          <a:lstStyle/>
          <a:p>
            <a:r>
              <a:rPr lang="en-US" sz="1800" dirty="0">
                <a:solidFill>
                  <a:schemeClr val="accent3">
                    <a:lumMod val="25000"/>
                  </a:schemeClr>
                </a:solidFill>
                <a:latin typeface="Abadi" panose="020B0604020104020204" pitchFamily="34" charset="0"/>
              </a:rPr>
              <a:t>We performed exploratory data analysis and determined the training labels.</a:t>
            </a:r>
          </a:p>
          <a:p>
            <a:r>
              <a:rPr lang="en-US" sz="18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18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18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1600" dirty="0">
                <a:solidFill>
                  <a:schemeClr val="accent1">
                    <a:lumMod val="75000"/>
                  </a:schemeClr>
                </a:solidFill>
              </a:rPr>
              <a:t>https://github.com/Vecniche/IBM_tasks/blob/main/IBM%20capstone%20projects/labs-jupyter-spacex-Data%20wrangling.ipynb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1B7EAE5D-B3A6-FD07-28BC-634A1C1C52DA}"/>
              </a:ext>
            </a:extLst>
          </p:cNvPr>
          <p:cNvPicPr>
            <a:picLocks noChangeAspect="1"/>
          </p:cNvPicPr>
          <p:nvPr/>
        </p:nvPicPr>
        <p:blipFill>
          <a:blip r:embed="rId3"/>
          <a:stretch>
            <a:fillRect/>
          </a:stretch>
        </p:blipFill>
        <p:spPr>
          <a:xfrm>
            <a:off x="6404546" y="1825624"/>
            <a:ext cx="5017443" cy="398713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4278313"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000" dirty="0">
              <a:solidFill>
                <a:schemeClr val="accent3">
                  <a:lumMod val="25000"/>
                </a:schemeClr>
              </a:solidFill>
              <a:latin typeface="Abadi" panose="020B0604020104020204" pitchFamily="34" charset="0"/>
            </a:endParaRPr>
          </a:p>
          <a:p>
            <a:pPr marL="0" indent="0">
              <a:buNone/>
            </a:pPr>
            <a:endParaRPr lang="en-US" sz="2400"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7D368642-902A-3FD9-EAC3-AE4148A6C871}"/>
              </a:ext>
            </a:extLst>
          </p:cNvPr>
          <p:cNvPicPr>
            <a:picLocks noChangeAspect="1"/>
          </p:cNvPicPr>
          <p:nvPr/>
        </p:nvPicPr>
        <p:blipFill>
          <a:blip r:embed="rId3"/>
          <a:stretch>
            <a:fillRect/>
          </a:stretch>
        </p:blipFill>
        <p:spPr>
          <a:xfrm>
            <a:off x="5808133" y="1825625"/>
            <a:ext cx="4697942" cy="3027886"/>
          </a:xfrm>
          <a:prstGeom prst="rect">
            <a:avLst/>
          </a:prstGeom>
        </p:spPr>
      </p:pic>
      <p:pic>
        <p:nvPicPr>
          <p:cNvPr id="6" name="Picture 5">
            <a:extLst>
              <a:ext uri="{FF2B5EF4-FFF2-40B4-BE49-F238E27FC236}">
                <a16:creationId xmlns:a16="http://schemas.microsoft.com/office/drawing/2014/main" id="{31EB7C8D-54C5-C685-DB76-DED8E01FE569}"/>
              </a:ext>
            </a:extLst>
          </p:cNvPr>
          <p:cNvPicPr>
            <a:picLocks noChangeAspect="1"/>
          </p:cNvPicPr>
          <p:nvPr/>
        </p:nvPicPr>
        <p:blipFill>
          <a:blip r:embed="rId4"/>
          <a:stretch>
            <a:fillRect/>
          </a:stretch>
        </p:blipFill>
        <p:spPr>
          <a:xfrm>
            <a:off x="427110" y="4017953"/>
            <a:ext cx="4278239" cy="2740723"/>
          </a:xfrm>
          <a:prstGeom prst="rect">
            <a:avLst/>
          </a:prstGeom>
        </p:spPr>
      </p:pic>
      <p:sp>
        <p:nvSpPr>
          <p:cNvPr id="7" name="Content Placeholder 4">
            <a:extLst>
              <a:ext uri="{FF2B5EF4-FFF2-40B4-BE49-F238E27FC236}">
                <a16:creationId xmlns:a16="http://schemas.microsoft.com/office/drawing/2014/main" id="{C7882BD3-95C7-E4EA-5961-7A048A9847B7}"/>
              </a:ext>
            </a:extLst>
          </p:cNvPr>
          <p:cNvSpPr txBox="1">
            <a:spLocks/>
          </p:cNvSpPr>
          <p:nvPr/>
        </p:nvSpPr>
        <p:spPr>
          <a:xfrm>
            <a:off x="6017984" y="4858797"/>
            <a:ext cx="4278239" cy="408083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1800" dirty="0">
                <a:solidFill>
                  <a:schemeClr val="accent1">
                    <a:lumMod val="75000"/>
                  </a:schemeClr>
                </a:solidFill>
              </a:rPr>
              <a:t>https://github.com/Vecniche/IBM_tasks/blob/main/IBM%20capstone%20projects/jupyter-labs-eda-sql-coursera_sqllite.ipynb</a:t>
            </a:r>
          </a:p>
          <a:p>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1695" y="1803400"/>
            <a:ext cx="9745663" cy="4851400"/>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accent1">
                    <a:lumMod val="75000"/>
                  </a:schemeClr>
                </a:solidFill>
                <a:latin typeface="Abadi"/>
              </a:rPr>
              <a:t>The names of unique launch sites in the space mission.</a:t>
            </a:r>
          </a:p>
          <a:p>
            <a:pPr lvl="1">
              <a:lnSpc>
                <a:spcPct val="100000"/>
              </a:lnSpc>
              <a:spcBef>
                <a:spcPts val="1400"/>
              </a:spcBef>
              <a:buFontTx/>
              <a:buChar char="-"/>
            </a:pPr>
            <a:r>
              <a:rPr lang="en-US" sz="1700" dirty="0">
                <a:solidFill>
                  <a:schemeClr val="accent1">
                    <a:lumMod val="75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accent1">
                    <a:lumMod val="75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accent1">
                    <a:lumMod val="75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accent1">
                    <a:lumMod val="75000"/>
                  </a:schemeClr>
                </a:solidFill>
                <a:latin typeface="Abadi"/>
              </a:rPr>
              <a:t>The failed landing outcomes in drone ship, their booster version and launch site names.</a:t>
            </a:r>
            <a:endParaRPr lang="en-US" sz="2200" dirty="0">
              <a:solidFill>
                <a:schemeClr val="accent1">
                  <a:lumMod val="7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dirty="0">
                <a:solidFill>
                  <a:schemeClr val="accent1">
                    <a:lumMod val="75000"/>
                  </a:schemeClr>
                </a:solidFill>
              </a:rPr>
              <a:t>https://github.com/Vecniche/IBM_tasks/blob/main/IBM%20capstone%20projects/jupyter-labs-eda-sql-coursera_sqllite.ipynb</a:t>
            </a:r>
          </a:p>
          <a:p>
            <a:pPr marL="0" indent="0">
              <a:lnSpc>
                <a:spcPct val="100000"/>
              </a:lnSpc>
              <a:spcBef>
                <a:spcPts val="1400"/>
              </a:spcBef>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74838"/>
            <a:ext cx="10515600"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accent1">
                    <a:lumMod val="75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accent1">
                    <a:lumMod val="75000"/>
                  </a:schemeClr>
                </a:solidFill>
                <a:latin typeface="Abadi" panose="020B0604020104020204" pitchFamily="34" charset="0"/>
              </a:rPr>
              <a:t>Do launch sites keep certain distance away from cities.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 </a:t>
            </a:r>
            <a:r>
              <a:rPr lang="en-US" sz="1800" dirty="0">
                <a:solidFill>
                  <a:schemeClr val="accent1">
                    <a:lumMod val="75000"/>
                  </a:schemeClr>
                </a:solidFill>
                <a:latin typeface="Abadi"/>
              </a:rPr>
              <a:t>https://github.com/Vecniche/IBM_tasks/blob/main/IBM%20capstone%20projects/lab_jupyter_launch_site_location.jupyterlite.ipynb</a:t>
            </a:r>
            <a:endParaRPr lang="en-US" sz="1800" dirty="0">
              <a:solidFill>
                <a:schemeClr val="accent1">
                  <a:lumMod val="75000"/>
                </a:schemeClr>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 </a:t>
            </a:r>
            <a:r>
              <a:rPr lang="en-US" sz="1800" dirty="0">
                <a:solidFill>
                  <a:schemeClr val="accent1">
                    <a:lumMod val="75000"/>
                  </a:schemeClr>
                </a:solidFill>
                <a:latin typeface="Abadi"/>
              </a:rPr>
              <a:t>https://github.com/Vecniche/IBM_tasks/blob/main/IBM%20capstone%20projects/SpaceX_Machine_Learning_Prediction_Part_5.jupyterlite.ipynb</a:t>
            </a:r>
            <a:endParaRPr lang="en-US" sz="1800" dirty="0">
              <a:solidFill>
                <a:schemeClr val="accent1">
                  <a:lumMod val="75000"/>
                </a:schemeClr>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57400"/>
            <a:ext cx="102790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3DF1C01E-39A0-E1E6-49E4-3AF7F11143E6}"/>
              </a:ext>
            </a:extLst>
          </p:cNvPr>
          <p:cNvPicPr>
            <a:picLocks noChangeAspect="1"/>
          </p:cNvPicPr>
          <p:nvPr/>
        </p:nvPicPr>
        <p:blipFill>
          <a:blip r:embed="rId3"/>
          <a:stretch>
            <a:fillRect/>
          </a:stretch>
        </p:blipFill>
        <p:spPr>
          <a:xfrm>
            <a:off x="531812" y="3055511"/>
            <a:ext cx="9193213" cy="249957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844675"/>
            <a:ext cx="4981575" cy="1060450"/>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for Launch Site CCAFS LSC 40, The Higher the success rate for the rocket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3CF55E86-2E32-C7B8-EE63-9FA7C979FFDD}"/>
              </a:ext>
            </a:extLst>
          </p:cNvPr>
          <p:cNvPicPr>
            <a:picLocks noChangeAspect="1"/>
          </p:cNvPicPr>
          <p:nvPr/>
        </p:nvPicPr>
        <p:blipFill>
          <a:blip r:embed="rId3"/>
          <a:stretch>
            <a:fillRect/>
          </a:stretch>
        </p:blipFill>
        <p:spPr>
          <a:xfrm>
            <a:off x="2889365" y="3015133"/>
            <a:ext cx="8696242" cy="303751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fontScale="92500" lnSpcReduction="10000"/>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82800"/>
            <a:ext cx="3932238" cy="1346200"/>
          </a:xfrm>
          <a:prstGeom prst="rect">
            <a:avLst/>
          </a:prstGeom>
        </p:spPr>
        <p:txBody>
          <a:bodyPr>
            <a:normAutofit lnSpcReduction="10000"/>
          </a:bodyPr>
          <a:lstStyle/>
          <a:p>
            <a:pPr>
              <a:spcBef>
                <a:spcPts val="1400"/>
              </a:spcBef>
            </a:pPr>
            <a:r>
              <a:rPr lang="en-US" sz="2200" dirty="0">
                <a:latin typeface="Abadi" panose="020B0604020104020204" pitchFamily="34" charset="0"/>
              </a:rPr>
              <a:t>From the plot, we can see that ES-L1, GEO, HEO, SSO, VLEO had the most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781D2F10-38E3-8E75-FCAA-FEFFF87D805C}"/>
              </a:ext>
            </a:extLst>
          </p:cNvPr>
          <p:cNvPicPr>
            <a:picLocks noChangeAspect="1"/>
          </p:cNvPicPr>
          <p:nvPr/>
        </p:nvPicPr>
        <p:blipFill>
          <a:blip r:embed="rId3"/>
          <a:stretch>
            <a:fillRect/>
          </a:stretch>
        </p:blipFill>
        <p:spPr>
          <a:xfrm>
            <a:off x="3960672" y="2082114"/>
            <a:ext cx="7461318" cy="389958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515600" cy="12065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1186DE6C-2827-9F65-AC40-39583F88882D}"/>
              </a:ext>
            </a:extLst>
          </p:cNvPr>
          <p:cNvPicPr>
            <a:picLocks noChangeAspect="1"/>
          </p:cNvPicPr>
          <p:nvPr/>
        </p:nvPicPr>
        <p:blipFill>
          <a:blip r:embed="rId3"/>
          <a:stretch>
            <a:fillRect/>
          </a:stretch>
        </p:blipFill>
        <p:spPr>
          <a:xfrm>
            <a:off x="531812" y="3276600"/>
            <a:ext cx="9983788" cy="267873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581150"/>
            <a:ext cx="3932238" cy="154305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8BC51144-45B0-366E-6EF2-4C8C874A83E2}"/>
              </a:ext>
            </a:extLst>
          </p:cNvPr>
          <p:cNvPicPr>
            <a:picLocks noChangeAspect="1"/>
          </p:cNvPicPr>
          <p:nvPr/>
        </p:nvPicPr>
        <p:blipFill>
          <a:blip r:embed="rId3"/>
          <a:stretch>
            <a:fillRect/>
          </a:stretch>
        </p:blipFill>
        <p:spPr>
          <a:xfrm>
            <a:off x="1311579"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820863"/>
            <a:ext cx="3133725" cy="21224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4CF50E3C-196C-5F0B-D420-81BC3EF88711}"/>
              </a:ext>
            </a:extLst>
          </p:cNvPr>
          <p:cNvPicPr>
            <a:picLocks noChangeAspect="1"/>
          </p:cNvPicPr>
          <p:nvPr/>
        </p:nvPicPr>
        <p:blipFill>
          <a:blip r:embed="rId3"/>
          <a:stretch>
            <a:fillRect/>
          </a:stretch>
        </p:blipFill>
        <p:spPr>
          <a:xfrm>
            <a:off x="4488418" y="1935163"/>
            <a:ext cx="6797193" cy="388446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07449" y="1822450"/>
            <a:ext cx="3078162" cy="1603375"/>
          </a:xfrm>
          <a:prstGeom prst="rect">
            <a:avLst/>
          </a:prstGeom>
        </p:spPr>
        <p:txBody>
          <a:bodyPr>
            <a:normAutofit lnSpcReduction="10000"/>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69705DDD-9EE5-3D36-8CA9-91D102CD06D4}"/>
              </a:ext>
            </a:extLst>
          </p:cNvPr>
          <p:cNvPicPr>
            <a:picLocks noChangeAspect="1"/>
          </p:cNvPicPr>
          <p:nvPr/>
        </p:nvPicPr>
        <p:blipFill>
          <a:blip r:embed="rId3"/>
          <a:stretch>
            <a:fillRect/>
          </a:stretch>
        </p:blipFill>
        <p:spPr>
          <a:xfrm>
            <a:off x="770011" y="1822450"/>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104741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D4D4086-DC23-8FEA-7552-08C3F798F40C}"/>
              </a:ext>
            </a:extLst>
          </p:cNvPr>
          <p:cNvPicPr>
            <a:picLocks noChangeAspect="1"/>
          </p:cNvPicPr>
          <p:nvPr/>
        </p:nvPicPr>
        <p:blipFill>
          <a:blip r:embed="rId3"/>
          <a:stretch>
            <a:fillRect/>
          </a:stretch>
        </p:blipFill>
        <p:spPr>
          <a:xfrm>
            <a:off x="531812" y="2601336"/>
            <a:ext cx="10515600" cy="371801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85698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A9FAE3EF-0768-3E63-8F21-8F2B6C318CA4}"/>
              </a:ext>
            </a:extLst>
          </p:cNvPr>
          <p:cNvPicPr>
            <a:picLocks noChangeAspect="1"/>
          </p:cNvPicPr>
          <p:nvPr/>
        </p:nvPicPr>
        <p:blipFill>
          <a:blip r:embed="rId3"/>
          <a:stretch>
            <a:fillRect/>
          </a:stretch>
        </p:blipFill>
        <p:spPr>
          <a:xfrm>
            <a:off x="447675" y="2629694"/>
            <a:ext cx="10001250" cy="26479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25625"/>
            <a:ext cx="11047412" cy="3765550"/>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51B9411-C253-7D9D-6F3E-683A27DBB03C}"/>
              </a:ext>
            </a:extLst>
          </p:cNvPr>
          <p:cNvPicPr>
            <a:picLocks noChangeAspect="1"/>
          </p:cNvPicPr>
          <p:nvPr/>
        </p:nvPicPr>
        <p:blipFill>
          <a:blip r:embed="rId3"/>
          <a:stretch>
            <a:fillRect/>
          </a:stretch>
        </p:blipFill>
        <p:spPr>
          <a:xfrm>
            <a:off x="531812" y="2847975"/>
            <a:ext cx="10515600" cy="25336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829925"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154BA86-B70A-74B9-225B-97A0D739C3BA}"/>
              </a:ext>
            </a:extLst>
          </p:cNvPr>
          <p:cNvPicPr>
            <a:picLocks noChangeAspect="1"/>
          </p:cNvPicPr>
          <p:nvPr/>
        </p:nvPicPr>
        <p:blipFill>
          <a:blip r:embed="rId3"/>
          <a:stretch>
            <a:fillRect/>
          </a:stretch>
        </p:blipFill>
        <p:spPr>
          <a:xfrm>
            <a:off x="456597" y="2643187"/>
            <a:ext cx="10135203" cy="28670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2359025" cy="4051300"/>
          </a:xfrm>
          <a:prstGeom prst="rect">
            <a:avLst/>
          </a:prstGeom>
        </p:spPr>
        <p:txBody>
          <a:bodyPr lIns="91440" tIns="45720" rIns="91440" bIns="45720" anchor="t">
            <a:normAutofit fontScale="77500" lnSpcReduction="20000"/>
          </a:bodyPr>
          <a:lstStyle/>
          <a:p>
            <a:pPr>
              <a:spcBef>
                <a:spcPts val="1400"/>
              </a:spcBef>
            </a:pPr>
            <a:r>
              <a:rPr lang="en-US" sz="2400" dirty="0">
                <a:solidFill>
                  <a:schemeClr val="accent1">
                    <a:lumMod val="75000"/>
                  </a:schemeClr>
                </a:solidFill>
                <a:latin typeface="Abadi" panose="020B0604020104020204" pitchFamily="34" charset="0"/>
              </a:rPr>
              <a:t>We used the </a:t>
            </a:r>
            <a:r>
              <a:rPr lang="en-US" sz="2400" b="1" dirty="0">
                <a:solidFill>
                  <a:schemeClr val="accent1">
                    <a:lumMod val="75000"/>
                  </a:schemeClr>
                </a:solidFill>
                <a:latin typeface="Abadi" panose="020B0604020104020204" pitchFamily="34" charset="0"/>
              </a:rPr>
              <a:t>WHERE</a:t>
            </a:r>
            <a:r>
              <a:rPr lang="en-US" sz="2400" dirty="0">
                <a:solidFill>
                  <a:schemeClr val="accent1">
                    <a:lumMod val="75000"/>
                  </a:schemeClr>
                </a:solidFill>
                <a:latin typeface="Abadi" panose="020B0604020104020204" pitchFamily="34" charset="0"/>
              </a:rPr>
              <a:t> clause to filter for boosters which have successfully landed on drone ship and applied the </a:t>
            </a:r>
            <a:r>
              <a:rPr lang="en-US" sz="2400" b="1" dirty="0">
                <a:solidFill>
                  <a:schemeClr val="accent1">
                    <a:lumMod val="75000"/>
                  </a:schemeClr>
                </a:solidFill>
                <a:latin typeface="Abadi" panose="020B0604020104020204" pitchFamily="34" charset="0"/>
              </a:rPr>
              <a:t>AND</a:t>
            </a:r>
            <a:r>
              <a:rPr lang="en-US" sz="2400" dirty="0">
                <a:solidFill>
                  <a:schemeClr val="accent1">
                    <a:lumMod val="75000"/>
                  </a:schemeClr>
                </a:solidFill>
                <a:latin typeface="Abadi" panose="020B0604020104020204" pitchFamily="34" charset="0"/>
              </a:rPr>
              <a:t> condition to determine successful landing with payload mass greater than 4000 but less than 6000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F4FDAC3-166A-A918-1FB0-9C3388C965C8}"/>
              </a:ext>
            </a:extLst>
          </p:cNvPr>
          <p:cNvPicPr>
            <a:picLocks noChangeAspect="1"/>
          </p:cNvPicPr>
          <p:nvPr/>
        </p:nvPicPr>
        <p:blipFill>
          <a:blip r:embed="rId3"/>
          <a:stretch>
            <a:fillRect/>
          </a:stretch>
        </p:blipFill>
        <p:spPr>
          <a:xfrm>
            <a:off x="3524250" y="1554960"/>
            <a:ext cx="7761361" cy="491110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fontScale="92500" lnSpcReduction="10000"/>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400" dirty="0">
                <a:solidFill>
                  <a:schemeClr val="accent1">
                    <a:lumMod val="75000"/>
                  </a:schemeClr>
                </a:solidFill>
                <a:latin typeface="Abadi" panose="020B0604020104020204" pitchFamily="34" charset="0"/>
              </a:rPr>
              <a:t>We used wildcard like ‘%’ to filter for </a:t>
            </a:r>
            <a:r>
              <a:rPr lang="en-US" sz="2400" b="1" dirty="0">
                <a:solidFill>
                  <a:schemeClr val="accent1">
                    <a:lumMod val="75000"/>
                  </a:schemeClr>
                </a:solidFill>
                <a:latin typeface="Abadi" panose="020B0604020104020204" pitchFamily="34" charset="0"/>
              </a:rPr>
              <a:t>WHERE</a:t>
            </a:r>
            <a:r>
              <a:rPr lang="en-US" sz="2400" dirty="0">
                <a:solidFill>
                  <a:schemeClr val="accent1">
                    <a:lumMod val="75000"/>
                  </a:schemeClr>
                </a:solidFill>
                <a:latin typeface="Abadi" panose="020B0604020104020204" pitchFamily="34" charset="0"/>
              </a:rPr>
              <a:t> Mission Outcome was a success or a failure.</a:t>
            </a:r>
            <a:endParaRPr lang="en-US" sz="2200" dirty="0">
              <a:solidFill>
                <a:schemeClr val="accent1">
                  <a:lumMod val="7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F2DFBC3-1008-2B43-61BB-7FAC4358C108}"/>
              </a:ext>
            </a:extLst>
          </p:cNvPr>
          <p:cNvPicPr>
            <a:picLocks noChangeAspect="1"/>
          </p:cNvPicPr>
          <p:nvPr/>
        </p:nvPicPr>
        <p:blipFill>
          <a:blip r:embed="rId3"/>
          <a:stretch>
            <a:fillRect/>
          </a:stretch>
        </p:blipFill>
        <p:spPr>
          <a:xfrm>
            <a:off x="1189110" y="2820420"/>
            <a:ext cx="10515601" cy="349893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25625"/>
            <a:ext cx="2446336" cy="4351338"/>
          </a:xfrm>
          <a:prstGeom prst="rect">
            <a:avLst/>
          </a:prstGeom>
        </p:spPr>
        <p:txBody>
          <a:bodyPr>
            <a:normAutofit/>
          </a:bodyPr>
          <a:lstStyle/>
          <a:p>
            <a:pPr>
              <a:spcBef>
                <a:spcPts val="1400"/>
              </a:spcBef>
            </a:pPr>
            <a:r>
              <a:rPr lang="en-US" sz="2000" dirty="0">
                <a:solidFill>
                  <a:schemeClr val="accent1">
                    <a:lumMod val="75000"/>
                  </a:schemeClr>
                </a:solidFill>
                <a:latin typeface="Abadi" panose="020B0604020104020204" pitchFamily="34" charset="0"/>
              </a:rPr>
              <a:t>We determined the booster that have carried the maximum payload using a subquery in the </a:t>
            </a:r>
            <a:r>
              <a:rPr lang="en-US" sz="2000" b="1" dirty="0">
                <a:solidFill>
                  <a:schemeClr val="accent1">
                    <a:lumMod val="75000"/>
                  </a:schemeClr>
                </a:solidFill>
                <a:latin typeface="Abadi" panose="020B0604020104020204" pitchFamily="34" charset="0"/>
              </a:rPr>
              <a:t>WHERE</a:t>
            </a:r>
            <a:r>
              <a:rPr lang="en-US" sz="2000" dirty="0">
                <a:solidFill>
                  <a:schemeClr val="accent1">
                    <a:lumMod val="75000"/>
                  </a:schemeClr>
                </a:solidFill>
                <a:latin typeface="Abadi" panose="020B0604020104020204" pitchFamily="34" charset="0"/>
              </a:rPr>
              <a:t> clause and the </a:t>
            </a:r>
            <a:r>
              <a:rPr lang="en-US" sz="2000" b="1" dirty="0">
                <a:solidFill>
                  <a:schemeClr val="accent1">
                    <a:lumMod val="75000"/>
                  </a:schemeClr>
                </a:solidFill>
                <a:latin typeface="Abadi" panose="020B0604020104020204" pitchFamily="34" charset="0"/>
              </a:rPr>
              <a:t>MAX() </a:t>
            </a:r>
            <a:r>
              <a:rPr lang="en-US" sz="2000" dirty="0">
                <a:solidFill>
                  <a:schemeClr val="accent1">
                    <a:lumMod val="75000"/>
                  </a:schemeClr>
                </a:solidFill>
                <a:latin typeface="Abadi" panose="020B0604020104020204" pitchFamily="34" charset="0"/>
              </a:rPr>
              <a:t>function</a:t>
            </a:r>
            <a:r>
              <a:rPr lang="en-US" sz="2400" dirty="0">
                <a:solidFill>
                  <a:schemeClr val="accent1">
                    <a:lumMod val="75000"/>
                  </a:schemeClr>
                </a:solidFill>
                <a:latin typeface="Abadi" panose="020B0604020104020204" pitchFamily="34" charset="0"/>
              </a:rPr>
              <a: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A2C8B7E-D1C0-85BF-2F46-9A56432A7006}"/>
              </a:ext>
            </a:extLst>
          </p:cNvPr>
          <p:cNvPicPr>
            <a:picLocks noChangeAspect="1"/>
          </p:cNvPicPr>
          <p:nvPr/>
        </p:nvPicPr>
        <p:blipFill>
          <a:blip r:embed="rId3"/>
          <a:stretch>
            <a:fillRect/>
          </a:stretch>
        </p:blipFill>
        <p:spPr>
          <a:xfrm>
            <a:off x="2446337" y="1928325"/>
            <a:ext cx="9048750" cy="39814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19238"/>
            <a:ext cx="2409825" cy="4100512"/>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1">
                    <a:lumMod val="75000"/>
                  </a:schemeClr>
                </a:solidFill>
                <a:latin typeface="Abadi"/>
              </a:rPr>
              <a:t>We used a combinations of the </a:t>
            </a:r>
            <a:r>
              <a:rPr lang="en-US" sz="2200" b="1" dirty="0">
                <a:solidFill>
                  <a:schemeClr val="accent1">
                    <a:lumMod val="75000"/>
                  </a:schemeClr>
                </a:solidFill>
                <a:latin typeface="Abadi"/>
              </a:rPr>
              <a:t>WHERE</a:t>
            </a:r>
            <a:r>
              <a:rPr lang="en-US" sz="2200" dirty="0">
                <a:solidFill>
                  <a:schemeClr val="accent1">
                    <a:lumMod val="75000"/>
                  </a:schemeClr>
                </a:solidFill>
                <a:latin typeface="Abadi"/>
              </a:rPr>
              <a:t> clause, </a:t>
            </a:r>
            <a:r>
              <a:rPr lang="en-US" sz="2200" b="1" dirty="0">
                <a:solidFill>
                  <a:schemeClr val="accent1">
                    <a:lumMod val="75000"/>
                  </a:schemeClr>
                </a:solidFill>
                <a:latin typeface="Abadi"/>
              </a:rPr>
              <a:t>LIKE</a:t>
            </a:r>
            <a:r>
              <a:rPr lang="en-US" sz="2200" dirty="0">
                <a:solidFill>
                  <a:schemeClr val="accent1">
                    <a:lumMod val="75000"/>
                  </a:schemeClr>
                </a:solidFill>
                <a:latin typeface="Abadi"/>
              </a:rPr>
              <a:t>, </a:t>
            </a:r>
            <a:r>
              <a:rPr lang="en-US" sz="2200" b="1" dirty="0">
                <a:solidFill>
                  <a:schemeClr val="accent1">
                    <a:lumMod val="75000"/>
                  </a:schemeClr>
                </a:solidFill>
                <a:latin typeface="Abadi"/>
              </a:rPr>
              <a:t>AND</a:t>
            </a:r>
            <a:r>
              <a:rPr lang="en-US" sz="2200" dirty="0">
                <a:solidFill>
                  <a:schemeClr val="accent1">
                    <a:lumMod val="75000"/>
                  </a:schemeClr>
                </a:solidFill>
                <a:latin typeface="Abadi"/>
              </a:rPr>
              <a:t>, and </a:t>
            </a:r>
            <a:r>
              <a:rPr lang="en-US" sz="2200" b="1" dirty="0">
                <a:solidFill>
                  <a:schemeClr val="accent1">
                    <a:lumMod val="75000"/>
                  </a:schemeClr>
                </a:solidFill>
                <a:latin typeface="Abadi"/>
              </a:rPr>
              <a:t>BETWEEN</a:t>
            </a:r>
            <a:r>
              <a:rPr lang="en-US" sz="2200" dirty="0">
                <a:solidFill>
                  <a:schemeClr val="accent1">
                    <a:lumMod val="75000"/>
                  </a:schemeClr>
                </a:solidFill>
                <a:latin typeface="Abadi"/>
              </a:rPr>
              <a:t> conditions to filter for failed landing outcomes in drone ship, their booster versions, and launch site names for year 2015</a:t>
            </a: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77FA016-6434-A5D4-0CF0-26907C0CB43C}"/>
              </a:ext>
            </a:extLst>
          </p:cNvPr>
          <p:cNvPicPr>
            <a:picLocks noChangeAspect="1"/>
          </p:cNvPicPr>
          <p:nvPr/>
        </p:nvPicPr>
        <p:blipFill>
          <a:blip r:embed="rId3"/>
          <a:stretch>
            <a:fillRect/>
          </a:stretch>
        </p:blipFill>
        <p:spPr>
          <a:xfrm>
            <a:off x="2667000" y="1518750"/>
            <a:ext cx="8618611" cy="455800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47236" y="1454943"/>
            <a:ext cx="2238375" cy="4351338"/>
          </a:xfrm>
          <a:prstGeom prst="rect">
            <a:avLst/>
          </a:prstGeom>
        </p:spPr>
        <p:txBody>
          <a:bodyPr lIns="91440" tIns="45720" rIns="91440" bIns="45720" anchor="t"/>
          <a:lstStyle/>
          <a:p>
            <a:pPr>
              <a:lnSpc>
                <a:spcPct val="100000"/>
              </a:lnSpc>
              <a:spcBef>
                <a:spcPts val="1400"/>
              </a:spcBef>
            </a:pPr>
            <a:r>
              <a:rPr lang="en-US" sz="1800" dirty="0">
                <a:solidFill>
                  <a:schemeClr val="accent1">
                    <a:lumMod val="75000"/>
                  </a:schemeClr>
                </a:solidFill>
                <a:latin typeface="Abadi"/>
              </a:rPr>
              <a:t>We used a combinations of the </a:t>
            </a:r>
            <a:r>
              <a:rPr lang="en-US" sz="1800" b="1" dirty="0">
                <a:solidFill>
                  <a:schemeClr val="accent1">
                    <a:lumMod val="75000"/>
                  </a:schemeClr>
                </a:solidFill>
                <a:latin typeface="Abadi"/>
              </a:rPr>
              <a:t>WHERE</a:t>
            </a:r>
            <a:r>
              <a:rPr lang="en-US" sz="1800" dirty="0">
                <a:solidFill>
                  <a:schemeClr val="accent1">
                    <a:lumMod val="75000"/>
                  </a:schemeClr>
                </a:solidFill>
                <a:latin typeface="Abadi"/>
              </a:rPr>
              <a:t> clause, </a:t>
            </a:r>
            <a:r>
              <a:rPr lang="en-US" sz="1800" b="1" dirty="0">
                <a:solidFill>
                  <a:schemeClr val="accent1">
                    <a:lumMod val="75000"/>
                  </a:schemeClr>
                </a:solidFill>
                <a:latin typeface="Abadi"/>
              </a:rPr>
              <a:t>LIKE</a:t>
            </a:r>
            <a:r>
              <a:rPr lang="en-US" sz="1800" dirty="0">
                <a:solidFill>
                  <a:schemeClr val="accent1">
                    <a:lumMod val="75000"/>
                  </a:schemeClr>
                </a:solidFill>
                <a:latin typeface="Abadi"/>
              </a:rPr>
              <a:t>, </a:t>
            </a:r>
            <a:r>
              <a:rPr lang="en-US" sz="1800" b="1" dirty="0">
                <a:solidFill>
                  <a:schemeClr val="accent1">
                    <a:lumMod val="75000"/>
                  </a:schemeClr>
                </a:solidFill>
                <a:latin typeface="Abadi"/>
              </a:rPr>
              <a:t>AND</a:t>
            </a:r>
            <a:r>
              <a:rPr lang="en-US" sz="1800" dirty="0">
                <a:solidFill>
                  <a:schemeClr val="accent1">
                    <a:lumMod val="75000"/>
                  </a:schemeClr>
                </a:solidFill>
                <a:latin typeface="Abadi"/>
              </a:rPr>
              <a:t>, and </a:t>
            </a:r>
            <a:r>
              <a:rPr lang="en-US" sz="1800" b="1" dirty="0">
                <a:solidFill>
                  <a:schemeClr val="accent1">
                    <a:lumMod val="75000"/>
                  </a:schemeClr>
                </a:solidFill>
                <a:latin typeface="Abadi"/>
              </a:rPr>
              <a:t>BETWEEN</a:t>
            </a:r>
            <a:r>
              <a:rPr lang="en-US" sz="1800" dirty="0">
                <a:solidFill>
                  <a:schemeClr val="accent1">
                    <a:lumMod val="75000"/>
                  </a:schemeClr>
                </a:solidFill>
                <a:latin typeface="Abadi"/>
              </a:rPr>
              <a:t>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5C34CC9-324B-BFCA-955C-C94D2960E870}"/>
              </a:ext>
            </a:extLst>
          </p:cNvPr>
          <p:cNvPicPr>
            <a:picLocks noChangeAspect="1"/>
          </p:cNvPicPr>
          <p:nvPr/>
        </p:nvPicPr>
        <p:blipFill>
          <a:blip r:embed="rId3"/>
          <a:stretch>
            <a:fillRect/>
          </a:stretch>
        </p:blipFill>
        <p:spPr>
          <a:xfrm>
            <a:off x="770011" y="1511300"/>
            <a:ext cx="7840589" cy="42386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All Launch Sites Global Map Marker</a:t>
            </a:r>
          </a:p>
        </p:txBody>
      </p:sp>
      <p:pic>
        <p:nvPicPr>
          <p:cNvPr id="4" name="Content Placeholder 5">
            <a:extLst>
              <a:ext uri="{FF2B5EF4-FFF2-40B4-BE49-F238E27FC236}">
                <a16:creationId xmlns:a16="http://schemas.microsoft.com/office/drawing/2014/main" id="{46261E83-C030-E5CE-9ED4-D54089084CAC}"/>
              </a:ext>
            </a:extLst>
          </p:cNvPr>
          <p:cNvPicPr>
            <a:picLocks noChangeAspect="1"/>
          </p:cNvPicPr>
          <p:nvPr/>
        </p:nvPicPr>
        <p:blipFill>
          <a:blip r:embed="rId3"/>
          <a:stretch>
            <a:fillRect/>
          </a:stretch>
        </p:blipFill>
        <p:spPr>
          <a:xfrm>
            <a:off x="838200" y="1527613"/>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2" name="Content Placeholder 3">
            <a:extLst>
              <a:ext uri="{FF2B5EF4-FFF2-40B4-BE49-F238E27FC236}">
                <a16:creationId xmlns:a16="http://schemas.microsoft.com/office/drawing/2014/main" id="{7DDCD420-E705-E946-42AE-5422CC02A36B}"/>
              </a:ext>
            </a:extLst>
          </p:cNvPr>
          <p:cNvPicPr>
            <a:picLocks noGrp="1" noChangeAspect="1"/>
          </p:cNvPicPr>
          <p:nvPr>
            <p:ph idx="4294967295"/>
          </p:nvPr>
        </p:nvPicPr>
        <p:blipFill>
          <a:blip r:embed="rId3"/>
          <a:stretch>
            <a:fillRect/>
          </a:stretch>
        </p:blipFill>
        <p:spPr>
          <a:xfrm>
            <a:off x="1154979" y="1589088"/>
            <a:ext cx="9745663" cy="4310062"/>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2" name="Content Placeholder 3">
            <a:extLst>
              <a:ext uri="{FF2B5EF4-FFF2-40B4-BE49-F238E27FC236}">
                <a16:creationId xmlns:a16="http://schemas.microsoft.com/office/drawing/2014/main" id="{15553546-9131-3379-A797-BD6CFC0779D4}"/>
              </a:ext>
            </a:extLst>
          </p:cNvPr>
          <p:cNvPicPr>
            <a:picLocks noGrp="1" noChangeAspect="1"/>
          </p:cNvPicPr>
          <p:nvPr>
            <p:ph idx="4294967295"/>
          </p:nvPr>
        </p:nvPicPr>
        <p:blipFill>
          <a:blip r:embed="rId3"/>
          <a:stretch>
            <a:fillRect/>
          </a:stretch>
        </p:blipFill>
        <p:spPr>
          <a:xfrm>
            <a:off x="1016773" y="1710943"/>
            <a:ext cx="10158453" cy="435927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2" name="Content Placeholder 3">
            <a:extLst>
              <a:ext uri="{FF2B5EF4-FFF2-40B4-BE49-F238E27FC236}">
                <a16:creationId xmlns:a16="http://schemas.microsoft.com/office/drawing/2014/main" id="{7BA0E161-D0FF-36DC-08AF-BEA2F1D4D01E}"/>
              </a:ext>
            </a:extLst>
          </p:cNvPr>
          <p:cNvPicPr>
            <a:picLocks noGrp="1" noChangeAspect="1"/>
          </p:cNvPicPr>
          <p:nvPr>
            <p:ph idx="4294967295"/>
          </p:nvPr>
        </p:nvPicPr>
        <p:blipFill>
          <a:blip r:embed="rId3"/>
          <a:stretch>
            <a:fillRect/>
          </a:stretch>
        </p:blipFill>
        <p:spPr>
          <a:xfrm>
            <a:off x="1029486" y="1674813"/>
            <a:ext cx="10133028" cy="4764087"/>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fontScale="92500" lnSpcReduction="10000"/>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9" y="1636938"/>
            <a:ext cx="9211282" cy="449716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600" dirty="0">
                <a:solidFill>
                  <a:schemeClr val="accent3">
                    <a:lumMod val="25000"/>
                  </a:schemeClr>
                </a:solidFill>
                <a:latin typeface="Abadi" panose="020B0604020104020204" pitchFamily="34" charset="0"/>
              </a:rPr>
              <a:t>Project background and context</a:t>
            </a:r>
          </a:p>
          <a:p>
            <a:pPr marL="0" indent="0">
              <a:lnSpc>
                <a:spcPct val="120000"/>
              </a:lnSpc>
              <a:spcBef>
                <a:spcPts val="1400"/>
              </a:spcBef>
              <a:buNone/>
            </a:pPr>
            <a:r>
              <a:rPr lang="en-US" sz="2200" dirty="0">
                <a:solidFill>
                  <a:schemeClr val="accent3">
                    <a:lumMod val="25000"/>
                  </a:schemeClr>
                </a:solidFill>
                <a:latin typeface="Baskerville Old Face" panose="02020602080505020303" pitchFamily="18"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r>
              <a:rPr lang="en-US" sz="2200" dirty="0">
                <a:solidFill>
                  <a:schemeClr val="accent3">
                    <a:lumMod val="25000"/>
                  </a:schemeClr>
                </a:solidFill>
                <a:latin typeface="Abadi" panose="020B0604020104020204" pitchFamily="34" charset="0"/>
              </a:rPr>
              <a:t>.</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600" dirty="0">
                <a:solidFill>
                  <a:schemeClr val="accent3">
                    <a:lumMod val="25000"/>
                  </a:schemeClr>
                </a:solidFill>
                <a:latin typeface="Abadi" panose="020B0604020104020204" pitchFamily="34" charset="0"/>
              </a:rPr>
              <a:t>Problems you want to find answers</a:t>
            </a:r>
          </a:p>
          <a:p>
            <a:pPr>
              <a:spcBef>
                <a:spcPts val="1400"/>
              </a:spcBef>
              <a:buFont typeface="Wingdings" panose="05000000000000000000" pitchFamily="2" charset="2"/>
              <a:buChar char="Ø"/>
            </a:pPr>
            <a:r>
              <a:rPr lang="en-US" sz="2200" dirty="0">
                <a:solidFill>
                  <a:schemeClr val="accent3">
                    <a:lumMod val="25000"/>
                  </a:schemeClr>
                </a:solidFill>
                <a:latin typeface="Baskerville Old Face" panose="02020602080505020303" pitchFamily="18" charset="0"/>
              </a:rPr>
              <a:t>What factors determine if the rocket will land successfully?</a:t>
            </a:r>
          </a:p>
          <a:p>
            <a:pPr>
              <a:spcBef>
                <a:spcPts val="1400"/>
              </a:spcBef>
              <a:buFont typeface="Wingdings" panose="05000000000000000000" pitchFamily="2" charset="2"/>
              <a:buChar char="Ø"/>
            </a:pPr>
            <a:r>
              <a:rPr lang="en-US" sz="2200" dirty="0">
                <a:solidFill>
                  <a:schemeClr val="accent3">
                    <a:lumMod val="25000"/>
                  </a:schemeClr>
                </a:solidFill>
                <a:latin typeface="Baskerville Old Face" panose="02020602080505020303" pitchFamily="18" charset="0"/>
              </a:rPr>
              <a:t>What operating conditions needs to be in place to ensure a successful landing program.</a:t>
            </a:r>
          </a:p>
          <a:p>
            <a:pPr>
              <a:spcBef>
                <a:spcPts val="1400"/>
              </a:spcBef>
              <a:buFont typeface="Wingdings" panose="05000000000000000000" pitchFamily="2" charset="2"/>
              <a:buChar char="Ø"/>
            </a:pPr>
            <a:r>
              <a:rPr lang="en-US" sz="2200" dirty="0">
                <a:solidFill>
                  <a:schemeClr val="accent3">
                    <a:lumMod val="25000"/>
                  </a:schemeClr>
                </a:solidFill>
                <a:latin typeface="Baskerville Old Face" panose="02020602080505020303" pitchFamily="18" charset="0"/>
              </a:rPr>
              <a:t>The interaction amongst various features that determine the success rate of a successful landing</a:t>
            </a:r>
          </a:p>
          <a:p>
            <a:pPr>
              <a:spcBef>
                <a:spcPts val="1400"/>
              </a:spcBef>
              <a:buFont typeface="Wingdings" panose="05000000000000000000" pitchFamily="2" charset="2"/>
              <a:buChar char="Ø"/>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2" name="Content Placeholder 3">
            <a:extLst>
              <a:ext uri="{FF2B5EF4-FFF2-40B4-BE49-F238E27FC236}">
                <a16:creationId xmlns:a16="http://schemas.microsoft.com/office/drawing/2014/main" id="{26EFA6F9-D7C0-E60C-1274-D86202123F53}"/>
              </a:ext>
            </a:extLst>
          </p:cNvPr>
          <p:cNvPicPr>
            <a:picLocks noGrp="1" noChangeAspect="1"/>
          </p:cNvPicPr>
          <p:nvPr>
            <p:ph idx="4294967295"/>
          </p:nvPr>
        </p:nvPicPr>
        <p:blipFill>
          <a:blip r:embed="rId3"/>
          <a:stretch>
            <a:fillRect/>
          </a:stretch>
        </p:blipFill>
        <p:spPr>
          <a:xfrm>
            <a:off x="1754981" y="1479550"/>
            <a:ext cx="8682038" cy="4959511"/>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Pie chart showing the Launch site with the highest Launch success ratio</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2" name="Content Placeholder 3" descr="Graphical user interface, application&#10;&#10;Description automatically generated">
            <a:extLst>
              <a:ext uri="{FF2B5EF4-FFF2-40B4-BE49-F238E27FC236}">
                <a16:creationId xmlns:a16="http://schemas.microsoft.com/office/drawing/2014/main" id="{27378923-C377-AB3D-C8B5-060FB752AFF2}"/>
              </a:ext>
            </a:extLst>
          </p:cNvPr>
          <p:cNvPicPr>
            <a:picLocks noGrp="1" noChangeAspect="1"/>
          </p:cNvPicPr>
          <p:nvPr>
            <p:ph idx="4294967295"/>
          </p:nvPr>
        </p:nvPicPr>
        <p:blipFill>
          <a:blip r:embed="rId3"/>
          <a:stretch>
            <a:fillRect/>
          </a:stretch>
        </p:blipFill>
        <p:spPr>
          <a:xfrm>
            <a:off x="820811" y="2036763"/>
            <a:ext cx="10414000" cy="3757612"/>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2400" dirty="0">
                <a:solidFill>
                  <a:srgbClr val="0B49CB"/>
                </a:solidFill>
                <a:latin typeface="Abadi"/>
              </a:rPr>
              <a:t>Scatter plot of payload vs Launch Outcome for all Sites, with different payload </a:t>
            </a:r>
          </a:p>
          <a:p>
            <a:pPr algn="ctr"/>
            <a:r>
              <a:rPr lang="en-US" sz="2400" dirty="0">
                <a:solidFill>
                  <a:srgbClr val="0B49CB"/>
                </a:solidFill>
                <a:latin typeface="Abadi"/>
              </a:rPr>
              <a:t>selected in the Range Slider</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21695" y="1387835"/>
            <a:ext cx="3259137" cy="152717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1">
                    <a:lumMod val="75000"/>
                  </a:schemeClr>
                </a:solidFill>
                <a:latin typeface="Abadi"/>
              </a:rPr>
              <a:t>The decision tree classifier is the model with the Highest classification accuracy</a:t>
            </a:r>
            <a:endParaRPr lang="en-US" sz="2200" dirty="0">
              <a:solidFill>
                <a:schemeClr val="accent1">
                  <a:lumMod val="7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41224D27-65BA-8662-32DF-7497BD06BFE4}"/>
              </a:ext>
            </a:extLst>
          </p:cNvPr>
          <p:cNvPicPr>
            <a:picLocks noChangeAspect="1"/>
          </p:cNvPicPr>
          <p:nvPr/>
        </p:nvPicPr>
        <p:blipFill>
          <a:blip r:embed="rId3"/>
          <a:stretch>
            <a:fillRect/>
          </a:stretch>
        </p:blipFill>
        <p:spPr>
          <a:xfrm>
            <a:off x="921694" y="2957813"/>
            <a:ext cx="10756717"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686675" y="1729373"/>
            <a:ext cx="3238500" cy="4298518"/>
          </a:xfrm>
          <a:prstGeom prst="rect">
            <a:avLst/>
          </a:prstGeom>
        </p:spPr>
        <p:txBody>
          <a:bodyPr>
            <a:normAutofit/>
          </a:bodyPr>
          <a:lstStyle/>
          <a:p>
            <a:pPr>
              <a:lnSpc>
                <a:spcPct val="100000"/>
              </a:lnSpc>
              <a:spcBef>
                <a:spcPts val="1400"/>
              </a:spcBef>
            </a:pPr>
            <a:r>
              <a:rPr lang="en-US" sz="2200" dirty="0">
                <a:solidFill>
                  <a:schemeClr val="accent1">
                    <a:lumMod val="7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FE06AF88-240F-B29A-1B12-A8DBB60D44FA}"/>
              </a:ext>
            </a:extLst>
          </p:cNvPr>
          <p:cNvPicPr>
            <a:picLocks noChangeAspect="1"/>
          </p:cNvPicPr>
          <p:nvPr/>
        </p:nvPicPr>
        <p:blipFill>
          <a:blip r:embed="rId3"/>
          <a:stretch>
            <a:fillRect/>
          </a:stretch>
        </p:blipFill>
        <p:spPr>
          <a:xfrm>
            <a:off x="1088268" y="1708889"/>
            <a:ext cx="5999148" cy="433948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09600" y="1985476"/>
            <a:ext cx="10345738" cy="435133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report, we can conclude that:</a:t>
            </a:r>
          </a:p>
          <a:p>
            <a:pPr>
              <a:lnSpc>
                <a:spcPct val="100000"/>
              </a:lnSpc>
              <a:spcBef>
                <a:spcPts val="1400"/>
              </a:spcBef>
            </a:pPr>
            <a:r>
              <a:rPr lang="en-US" sz="2200" dirty="0">
                <a:solidFill>
                  <a:schemeClr val="accent1">
                    <a:lumMod val="7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accent1">
                    <a:lumMod val="75000"/>
                  </a:schemeClr>
                </a:solidFill>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1">
                    <a:lumMod val="7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1">
                    <a:lumMod val="7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1">
                    <a:lumMod val="7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58963"/>
            <a:ext cx="10515600" cy="4351337"/>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000" dirty="0">
                <a:solidFill>
                  <a:schemeClr val="bg2">
                    <a:lumMod val="50000"/>
                  </a:schemeClr>
                </a:solidFill>
                <a:latin typeface="Baskerville Old Face" panose="02020602080505020303" pitchFamily="18" charset="0"/>
              </a:rPr>
              <a:t>Data was collected from SpaceX API using web scraping from Wikipedia.</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8000" dirty="0">
                <a:solidFill>
                  <a:schemeClr val="bg2">
                    <a:lumMod val="50000"/>
                  </a:schemeClr>
                </a:solidFill>
                <a:latin typeface="Baskerville Old Face" panose="02020602080505020303" pitchFamily="18" charset="0"/>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000" dirty="0">
                <a:solidFill>
                  <a:schemeClr val="bg2">
                    <a:lumMod val="50000"/>
                  </a:schemeClr>
                </a:solidFill>
                <a:latin typeface="Baskerville Old Face" panose="02020602080505020303" pitchFamily="18" charset="0"/>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628775"/>
            <a:ext cx="10515600" cy="4548188"/>
          </a:xfrm>
          <a:prstGeom prst="rect">
            <a:avLst/>
          </a:prstGeom>
        </p:spPr>
        <p:txBody>
          <a:bodyPr/>
          <a:lstStyle/>
          <a:p>
            <a:pPr algn="just">
              <a:lnSpc>
                <a:spcPct val="100000"/>
              </a:lnSpc>
              <a:spcBef>
                <a:spcPts val="1400"/>
              </a:spcBef>
            </a:pPr>
            <a:r>
              <a:rPr lang="en-US" sz="2000" b="1" dirty="0">
                <a:solidFill>
                  <a:schemeClr val="accent3">
                    <a:lumMod val="25000"/>
                  </a:schemeClr>
                </a:solidFill>
                <a:latin typeface="Baskerville Old Face" panose="02020602080505020303" pitchFamily="18" charset="0"/>
              </a:rPr>
              <a:t>The data was collected using various methods</a:t>
            </a:r>
          </a:p>
          <a:p>
            <a:pPr lvl="1" algn="just">
              <a:lnSpc>
                <a:spcPct val="100000"/>
              </a:lnSpc>
              <a:spcBef>
                <a:spcPts val="1400"/>
              </a:spcBef>
              <a:buFontTx/>
              <a:buChar char="-"/>
            </a:pPr>
            <a:r>
              <a:rPr lang="en-US" sz="2000" b="1" dirty="0">
                <a:solidFill>
                  <a:schemeClr val="accent3">
                    <a:lumMod val="25000"/>
                  </a:schemeClr>
                </a:solidFill>
                <a:latin typeface="Baskerville Old Face" panose="02020602080505020303" pitchFamily="18" charset="0"/>
              </a:rPr>
              <a:t>Data collection was done using get request to the SpaceX API.</a:t>
            </a:r>
          </a:p>
          <a:p>
            <a:pPr lvl="1" algn="just">
              <a:lnSpc>
                <a:spcPct val="100000"/>
              </a:lnSpc>
              <a:spcBef>
                <a:spcPts val="1400"/>
              </a:spcBef>
              <a:buFontTx/>
              <a:buChar char="-"/>
            </a:pPr>
            <a:r>
              <a:rPr lang="en-US" sz="2000" b="1" dirty="0">
                <a:solidFill>
                  <a:schemeClr val="accent3">
                    <a:lumMod val="25000"/>
                  </a:schemeClr>
                </a:solidFill>
                <a:latin typeface="Baskerville Old Face" panose="02020602080505020303" pitchFamily="18" charset="0"/>
              </a:rPr>
              <a:t>Next, we decoded the response content as a Json using .</a:t>
            </a:r>
            <a:r>
              <a:rPr lang="en-US" sz="2000" b="1" dirty="0" err="1">
                <a:solidFill>
                  <a:schemeClr val="accent3">
                    <a:lumMod val="25000"/>
                  </a:schemeClr>
                </a:solidFill>
                <a:latin typeface="Baskerville Old Face" panose="02020602080505020303" pitchFamily="18" charset="0"/>
              </a:rPr>
              <a:t>json</a:t>
            </a:r>
            <a:r>
              <a:rPr lang="en-US" sz="2000" b="1" dirty="0">
                <a:solidFill>
                  <a:schemeClr val="accent3">
                    <a:lumMod val="25000"/>
                  </a:schemeClr>
                </a:solidFill>
                <a:latin typeface="Baskerville Old Face" panose="02020602080505020303" pitchFamily="18" charset="0"/>
              </a:rPr>
              <a:t>() function call and turn it into a pandas </a:t>
            </a:r>
            <a:r>
              <a:rPr lang="en-US" sz="2000" b="1" dirty="0" err="1">
                <a:solidFill>
                  <a:schemeClr val="accent3">
                    <a:lumMod val="25000"/>
                  </a:schemeClr>
                </a:solidFill>
                <a:latin typeface="Baskerville Old Face" panose="02020602080505020303" pitchFamily="18" charset="0"/>
              </a:rPr>
              <a:t>dataframe</a:t>
            </a:r>
            <a:r>
              <a:rPr lang="en-US" sz="2000" b="1" dirty="0">
                <a:solidFill>
                  <a:schemeClr val="accent3">
                    <a:lumMod val="25000"/>
                  </a:schemeClr>
                </a:solidFill>
                <a:latin typeface="Baskerville Old Face" panose="02020602080505020303" pitchFamily="18" charset="0"/>
              </a:rPr>
              <a:t> using .</a:t>
            </a:r>
            <a:r>
              <a:rPr lang="en-US" sz="2000" b="1" dirty="0" err="1">
                <a:solidFill>
                  <a:schemeClr val="accent3">
                    <a:lumMod val="25000"/>
                  </a:schemeClr>
                </a:solidFill>
                <a:latin typeface="Baskerville Old Face" panose="02020602080505020303" pitchFamily="18" charset="0"/>
              </a:rPr>
              <a:t>json_normalize</a:t>
            </a:r>
            <a:r>
              <a:rPr lang="en-US" sz="2000" b="1" dirty="0">
                <a:solidFill>
                  <a:schemeClr val="accent3">
                    <a:lumMod val="25000"/>
                  </a:schemeClr>
                </a:solidFill>
                <a:latin typeface="Baskerville Old Face" panose="02020602080505020303" pitchFamily="18" charset="0"/>
              </a:rPr>
              <a:t>().</a:t>
            </a:r>
          </a:p>
          <a:p>
            <a:pPr lvl="1" algn="just">
              <a:lnSpc>
                <a:spcPct val="100000"/>
              </a:lnSpc>
              <a:spcBef>
                <a:spcPts val="1400"/>
              </a:spcBef>
              <a:buFontTx/>
              <a:buChar char="-"/>
            </a:pPr>
            <a:r>
              <a:rPr lang="en-US" sz="2000" b="1" dirty="0">
                <a:solidFill>
                  <a:schemeClr val="accent3">
                    <a:lumMod val="25000"/>
                  </a:schemeClr>
                </a:solidFill>
                <a:latin typeface="Baskerville Old Face" panose="02020602080505020303" pitchFamily="18" charset="0"/>
              </a:rPr>
              <a:t>We then cleaned the data, checked for missing values and fill in missing values where necessary.</a:t>
            </a:r>
          </a:p>
          <a:p>
            <a:pPr lvl="1" algn="just">
              <a:lnSpc>
                <a:spcPct val="100000"/>
              </a:lnSpc>
              <a:spcBef>
                <a:spcPts val="1400"/>
              </a:spcBef>
              <a:buFontTx/>
              <a:buChar char="-"/>
            </a:pPr>
            <a:r>
              <a:rPr lang="en-US" sz="2000" b="1" dirty="0">
                <a:solidFill>
                  <a:schemeClr val="accent3">
                    <a:lumMod val="25000"/>
                  </a:schemeClr>
                </a:solidFill>
                <a:latin typeface="Baskerville Old Face" panose="02020602080505020303" pitchFamily="18" charset="0"/>
              </a:rPr>
              <a:t>In addition, we performed web scraping from Wikipedia for Falcon 9 launch records with </a:t>
            </a:r>
            <a:r>
              <a:rPr lang="en-US" sz="2000" b="1" dirty="0" err="1">
                <a:solidFill>
                  <a:schemeClr val="accent3">
                    <a:lumMod val="25000"/>
                  </a:schemeClr>
                </a:solidFill>
                <a:latin typeface="Baskerville Old Face" panose="02020602080505020303" pitchFamily="18" charset="0"/>
              </a:rPr>
              <a:t>BeautifulSoup</a:t>
            </a:r>
            <a:r>
              <a:rPr lang="en-US" sz="2000" b="1" dirty="0">
                <a:solidFill>
                  <a:schemeClr val="accent3">
                    <a:lumMod val="25000"/>
                  </a:schemeClr>
                </a:solidFill>
                <a:latin typeface="Baskerville Old Face" panose="02020602080505020303" pitchFamily="18" charset="0"/>
              </a:rPr>
              <a:t>. </a:t>
            </a:r>
          </a:p>
          <a:p>
            <a:pPr lvl="1" algn="just">
              <a:lnSpc>
                <a:spcPct val="100000"/>
              </a:lnSpc>
              <a:spcBef>
                <a:spcPts val="1400"/>
              </a:spcBef>
              <a:buFontTx/>
              <a:buChar char="-"/>
            </a:pPr>
            <a:r>
              <a:rPr lang="en-US" sz="2000" b="1" dirty="0">
                <a:solidFill>
                  <a:schemeClr val="accent3">
                    <a:lumMod val="25000"/>
                  </a:schemeClr>
                </a:solidFill>
                <a:latin typeface="Baskerville Old Face" panose="02020602080505020303" pitchFamily="18" charset="0"/>
              </a:rPr>
              <a:t>The objective was to extract the launch records as HTML table, parse the table and convert it to a pandas </a:t>
            </a:r>
            <a:r>
              <a:rPr lang="en-US" sz="2000" b="1" dirty="0" err="1">
                <a:solidFill>
                  <a:schemeClr val="accent3">
                    <a:lumMod val="25000"/>
                  </a:schemeClr>
                </a:solidFill>
                <a:latin typeface="Baskerville Old Face" panose="02020602080505020303" pitchFamily="18" charset="0"/>
              </a:rPr>
              <a:t>dataframe</a:t>
            </a:r>
            <a:r>
              <a:rPr lang="en-US" sz="2000" b="1" dirty="0">
                <a:solidFill>
                  <a:schemeClr val="accent3">
                    <a:lumMod val="25000"/>
                  </a:schemeClr>
                </a:solidFill>
                <a:latin typeface="Baskerville Old Face" panose="02020602080505020303" pitchFamily="18"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26100" y="1649413"/>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727575"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dirty="0">
                <a:solidFill>
                  <a:schemeClr val="accent1">
                    <a:lumMod val="75000"/>
                  </a:schemeClr>
                </a:solidFill>
              </a:rPr>
              <a:t>https://github.com/Vecniche/IBM_tasks/blob/main/IBM%20capstone%20projects/jupyter-labs-webscraping.ipynb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1F456A82-AF9A-BC08-3EC0-03A2E54E5612}"/>
              </a:ext>
            </a:extLst>
          </p:cNvPr>
          <p:cNvPicPr>
            <a:picLocks noChangeAspect="1"/>
          </p:cNvPicPr>
          <p:nvPr/>
        </p:nvPicPr>
        <p:blipFill>
          <a:blip r:embed="rId3"/>
          <a:stretch>
            <a:fillRect/>
          </a:stretch>
        </p:blipFill>
        <p:spPr>
          <a:xfrm>
            <a:off x="5626099" y="1649413"/>
            <a:ext cx="5461001" cy="419893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792288"/>
            <a:ext cx="3932238" cy="420687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1800" dirty="0">
                <a:solidFill>
                  <a:schemeClr val="accent1">
                    <a:lumMod val="75000"/>
                  </a:schemeClr>
                </a:solidFill>
              </a:rPr>
              <a:t>https://github.com/Vecniche/IBM_tasks/blob/main/IBM%20capstone%20projects/jupyter-labs-webscraping.ipynb</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805212" y="1446715"/>
            <a:ext cx="5005664" cy="514247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0FCEBB4F-0D57-BFEB-AE69-8A58F6236BA7}"/>
              </a:ext>
            </a:extLst>
          </p:cNvPr>
          <p:cNvPicPr>
            <a:picLocks noChangeAspect="1"/>
          </p:cNvPicPr>
          <p:nvPr/>
        </p:nvPicPr>
        <p:blipFill>
          <a:blip r:embed="rId3"/>
          <a:stretch>
            <a:fillRect/>
          </a:stretch>
        </p:blipFill>
        <p:spPr>
          <a:xfrm>
            <a:off x="5805210" y="1446713"/>
            <a:ext cx="5005665" cy="514343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268</TotalTime>
  <Words>1877</Words>
  <Application>Microsoft Office PowerPoint</Application>
  <PresentationFormat>Widescreen</PresentationFormat>
  <Paragraphs>205</Paragraphs>
  <Slides>47</Slides>
  <Notes>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47</vt:i4>
      </vt:variant>
    </vt:vector>
  </HeadingPairs>
  <TitlesOfParts>
    <vt:vector size="59" baseType="lpstr">
      <vt:lpstr>Abadi</vt:lpstr>
      <vt:lpstr>Arial</vt:lpstr>
      <vt:lpstr>Baskerville Old Face</vt:lpstr>
      <vt:lpstr>Calibri</vt:lpstr>
      <vt:lpstr>Calibri Light</vt:lpstr>
      <vt:lpstr>Century Gothic</vt:lpstr>
      <vt:lpstr>IBM Plex Mono SemiBold</vt:lpstr>
      <vt:lpstr>IBM Plex Mono Text</vt:lpstr>
      <vt:lpstr>Wingdings</vt:lpstr>
      <vt:lpstr>Wingdings 3</vt:lpstr>
      <vt:lpstr>Custom Design</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Obinna PC</cp:lastModifiedBy>
  <cp:revision>200</cp:revision>
  <dcterms:created xsi:type="dcterms:W3CDTF">2021-04-29T18:58:34Z</dcterms:created>
  <dcterms:modified xsi:type="dcterms:W3CDTF">2024-01-28T06:20:15Z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